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4660"/>
  </p:normalViewPr>
  <p:slideViewPr>
    <p:cSldViewPr snapToGrid="0">
      <p:cViewPr varScale="1">
        <p:scale>
          <a:sx n="76" d="100"/>
          <a:sy n="76" d="100"/>
        </p:scale>
        <p:origin x="90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3559525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4D4DAC-8AA6-4FE7-9ED2-EDF8170E6A70}" type="datetimeFigureOut">
              <a:rPr lang="en-US" smtClean="0"/>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283557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1152845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54178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3692550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3035295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2832668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1370341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377767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13273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129968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4D4DAC-8AA6-4FE7-9ED2-EDF8170E6A70}" type="datetimeFigureOut">
              <a:rPr lang="en-US" smtClean="0"/>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399076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4D4DAC-8AA6-4FE7-9ED2-EDF8170E6A70}" type="datetimeFigureOut">
              <a:rPr lang="en-US" smtClean="0"/>
              <a:t>7/12/2024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421568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94880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2121933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24D4DAC-8AA6-4FE7-9ED2-EDF8170E6A70}" type="datetimeFigureOut">
              <a:rPr lang="en-US" smtClean="0"/>
              <a:t>7/12/2024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74448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4D4DAC-8AA6-4FE7-9ED2-EDF8170E6A70}" type="datetimeFigureOut">
              <a:rPr lang="en-US" smtClean="0"/>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730E8-D051-45E1-8E1D-DFE46DA4725C}" type="slidenum">
              <a:rPr lang="en-US" smtClean="0"/>
              <a:t>‹#›</a:t>
            </a:fld>
            <a:endParaRPr lang="en-US"/>
          </a:p>
        </p:txBody>
      </p:sp>
    </p:spTree>
    <p:extLst>
      <p:ext uri="{BB962C8B-B14F-4D97-AF65-F5344CB8AC3E}">
        <p14:creationId xmlns:p14="http://schemas.microsoft.com/office/powerpoint/2010/main" val="115135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24D4DAC-8AA6-4FE7-9ED2-EDF8170E6A70}" type="datetimeFigureOut">
              <a:rPr lang="en-US" smtClean="0"/>
              <a:t>7/12/2024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F0730E8-D051-45E1-8E1D-DFE46DA4725C}" type="slidenum">
              <a:rPr lang="en-US" smtClean="0"/>
              <a:t>‹#›</a:t>
            </a:fld>
            <a:endParaRPr lang="en-US"/>
          </a:p>
        </p:txBody>
      </p:sp>
    </p:spTree>
    <p:extLst>
      <p:ext uri="{BB962C8B-B14F-4D97-AF65-F5344CB8AC3E}">
        <p14:creationId xmlns:p14="http://schemas.microsoft.com/office/powerpoint/2010/main" val="407991699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6A62-FEC2-986E-DAF5-AF0E84F2F966}"/>
              </a:ext>
            </a:extLst>
          </p:cNvPr>
          <p:cNvSpPr>
            <a:spLocks noGrp="1"/>
          </p:cNvSpPr>
          <p:nvPr>
            <p:ph type="ctrTitle"/>
          </p:nvPr>
        </p:nvSpPr>
        <p:spPr/>
        <p:txBody>
          <a:bodyPr/>
          <a:lstStyle/>
          <a:p>
            <a:r>
              <a:rPr lang="en-US" dirty="0"/>
              <a:t>Understanding HACCP</a:t>
            </a:r>
          </a:p>
        </p:txBody>
      </p:sp>
      <p:sp>
        <p:nvSpPr>
          <p:cNvPr id="3" name="Subtitle 2">
            <a:extLst>
              <a:ext uri="{FF2B5EF4-FFF2-40B4-BE49-F238E27FC236}">
                <a16:creationId xmlns:a16="http://schemas.microsoft.com/office/drawing/2014/main" id="{B049F507-4A76-0471-5201-1DE4D50591CA}"/>
              </a:ext>
            </a:extLst>
          </p:cNvPr>
          <p:cNvSpPr>
            <a:spLocks noGrp="1"/>
          </p:cNvSpPr>
          <p:nvPr>
            <p:ph type="subTitle" idx="1"/>
          </p:nvPr>
        </p:nvSpPr>
        <p:spPr>
          <a:xfrm>
            <a:off x="1154955" y="4777380"/>
            <a:ext cx="10249924" cy="1673662"/>
          </a:xfrm>
        </p:spPr>
        <p:txBody>
          <a:bodyPr>
            <a:normAutofit fontScale="85000" lnSpcReduction="20000"/>
          </a:bodyPr>
          <a:lstStyle/>
          <a:p>
            <a:r>
              <a:rPr lang="en-US" b="1" dirty="0">
                <a:solidFill>
                  <a:schemeClr val="tx1"/>
                </a:solidFill>
              </a:rPr>
              <a:t>Module Overview</a:t>
            </a:r>
          </a:p>
          <a:p>
            <a:r>
              <a:rPr lang="en-US" dirty="0">
                <a:solidFill>
                  <a:schemeClr val="tx1"/>
                </a:solidFill>
              </a:rPr>
              <a:t>Welcome to the HACCP (Hazard Analysis Critical Control Point) training module for our sales team. This training is designed to provide you with a comprehensive understanding of HACCP principles and their relevance to our walk-in coolers and freezers. By the end of this module, you will be equipped with the knowledge to effectively communicate the importance of HACCP to our customers and how our products support their HACCP compliance.</a:t>
            </a:r>
          </a:p>
          <a:p>
            <a:endParaRPr lang="en-US" dirty="0"/>
          </a:p>
        </p:txBody>
      </p:sp>
    </p:spTree>
    <p:extLst>
      <p:ext uri="{BB962C8B-B14F-4D97-AF65-F5344CB8AC3E}">
        <p14:creationId xmlns:p14="http://schemas.microsoft.com/office/powerpoint/2010/main" val="38048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347AB-0FAC-A903-6F42-ACEF5F93C6F6}"/>
              </a:ext>
            </a:extLst>
          </p:cNvPr>
          <p:cNvSpPr>
            <a:spLocks noGrp="1"/>
          </p:cNvSpPr>
          <p:nvPr>
            <p:ph type="title"/>
          </p:nvPr>
        </p:nvSpPr>
        <p:spPr/>
        <p:txBody>
          <a:bodyPr/>
          <a:lstStyle/>
          <a:p>
            <a:r>
              <a:rPr lang="en-US" dirty="0"/>
              <a:t>Learning Objectives	</a:t>
            </a:r>
          </a:p>
        </p:txBody>
      </p:sp>
      <p:sp>
        <p:nvSpPr>
          <p:cNvPr id="3" name="Content Placeholder 2">
            <a:extLst>
              <a:ext uri="{FF2B5EF4-FFF2-40B4-BE49-F238E27FC236}">
                <a16:creationId xmlns:a16="http://schemas.microsoft.com/office/drawing/2014/main" id="{6512C5A8-4D75-B5A8-E95A-0F85FCE924AB}"/>
              </a:ext>
            </a:extLst>
          </p:cNvPr>
          <p:cNvSpPr>
            <a:spLocks noGrp="1"/>
          </p:cNvSpPr>
          <p:nvPr>
            <p:ph idx="1"/>
          </p:nvPr>
        </p:nvSpPr>
        <p:spPr/>
        <p:txBody>
          <a:bodyPr/>
          <a:lstStyle/>
          <a:p>
            <a:pPr>
              <a:buFont typeface="Arial" panose="020B0604020202020204" pitchFamily="34" charset="0"/>
              <a:buChar char="•"/>
            </a:pPr>
            <a:r>
              <a:rPr lang="en-US" dirty="0"/>
              <a:t>Understand the principles of HACCP.</a:t>
            </a:r>
          </a:p>
          <a:p>
            <a:pPr>
              <a:buFont typeface="Arial" panose="020B0604020202020204" pitchFamily="34" charset="0"/>
              <a:buChar char="•"/>
            </a:pPr>
            <a:r>
              <a:rPr lang="en-US" dirty="0"/>
              <a:t>Recognize the importance of HACCP in the food service and food production industries.</a:t>
            </a:r>
          </a:p>
          <a:p>
            <a:pPr>
              <a:buFont typeface="Arial" panose="020B0604020202020204" pitchFamily="34" charset="0"/>
              <a:buChar char="•"/>
            </a:pPr>
            <a:r>
              <a:rPr lang="en-US" dirty="0"/>
              <a:t>Identify how our walk-in coolers and freezers support HACCP compliance.</a:t>
            </a:r>
          </a:p>
          <a:p>
            <a:pPr>
              <a:buFont typeface="Arial" panose="020B0604020202020204" pitchFamily="34" charset="0"/>
              <a:buChar char="•"/>
            </a:pPr>
            <a:r>
              <a:rPr lang="en-US" dirty="0"/>
              <a:t>Communicate the benefits of our products in relation to HACCP to potential customers.</a:t>
            </a:r>
          </a:p>
          <a:p>
            <a:endParaRPr lang="en-US" dirty="0"/>
          </a:p>
        </p:txBody>
      </p:sp>
    </p:spTree>
    <p:extLst>
      <p:ext uri="{BB962C8B-B14F-4D97-AF65-F5344CB8AC3E}">
        <p14:creationId xmlns:p14="http://schemas.microsoft.com/office/powerpoint/2010/main" val="128484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67AA-5FD8-D5DA-1FB4-8D020EC7995F}"/>
              </a:ext>
            </a:extLst>
          </p:cNvPr>
          <p:cNvSpPr>
            <a:spLocks noGrp="1"/>
          </p:cNvSpPr>
          <p:nvPr>
            <p:ph type="title"/>
          </p:nvPr>
        </p:nvSpPr>
        <p:spPr>
          <a:xfrm>
            <a:off x="645130" y="452718"/>
            <a:ext cx="9404723" cy="1400530"/>
          </a:xfrm>
        </p:spPr>
        <p:txBody>
          <a:bodyPr/>
          <a:lstStyle/>
          <a:p>
            <a:r>
              <a:rPr lang="en-US" dirty="0"/>
              <a:t>Introduction to HACCP</a:t>
            </a:r>
          </a:p>
        </p:txBody>
      </p:sp>
      <p:sp>
        <p:nvSpPr>
          <p:cNvPr id="5" name="Content Placeholder 4">
            <a:extLst>
              <a:ext uri="{FF2B5EF4-FFF2-40B4-BE49-F238E27FC236}">
                <a16:creationId xmlns:a16="http://schemas.microsoft.com/office/drawing/2014/main" id="{C3B990DF-F09D-85D5-D5F4-FC11270A8342}"/>
              </a:ext>
            </a:extLst>
          </p:cNvPr>
          <p:cNvSpPr>
            <a:spLocks noGrp="1"/>
          </p:cNvSpPr>
          <p:nvPr>
            <p:ph idx="1"/>
          </p:nvPr>
        </p:nvSpPr>
        <p:spPr>
          <a:xfrm>
            <a:off x="1103312" y="2052919"/>
            <a:ext cx="8946541" cy="2187486"/>
          </a:xfrm>
        </p:spPr>
        <p:txBody>
          <a:bodyPr/>
          <a:lstStyle/>
          <a:p>
            <a:r>
              <a:rPr lang="en-US" dirty="0"/>
              <a:t>HACCP is a systematic approach to food safety that focuses on preventing hazards rather than relying on end-product testing</a:t>
            </a:r>
          </a:p>
          <a:p>
            <a:pPr marL="0" indent="0">
              <a:buNone/>
            </a:pPr>
            <a:endParaRPr lang="en-US" dirty="0"/>
          </a:p>
          <a:p>
            <a:r>
              <a:rPr lang="en-US" dirty="0"/>
              <a:t>It is designed to identify, evaluate, and control hazards that are significant for food safety.</a:t>
            </a:r>
          </a:p>
        </p:txBody>
      </p:sp>
    </p:spTree>
    <p:extLst>
      <p:ext uri="{BB962C8B-B14F-4D97-AF65-F5344CB8AC3E}">
        <p14:creationId xmlns:p14="http://schemas.microsoft.com/office/powerpoint/2010/main" val="626545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84982-165D-304C-598B-2DFF636DB1E3}"/>
              </a:ext>
            </a:extLst>
          </p:cNvPr>
          <p:cNvSpPr>
            <a:spLocks noGrp="1"/>
          </p:cNvSpPr>
          <p:nvPr>
            <p:ph type="title"/>
          </p:nvPr>
        </p:nvSpPr>
        <p:spPr/>
        <p:txBody>
          <a:bodyPr/>
          <a:lstStyle/>
          <a:p>
            <a:r>
              <a:rPr lang="en-US" dirty="0"/>
              <a:t>The Seven Principles of HACCP:</a:t>
            </a:r>
          </a:p>
        </p:txBody>
      </p:sp>
      <p:sp>
        <p:nvSpPr>
          <p:cNvPr id="4" name="Rectangle 1">
            <a:extLst>
              <a:ext uri="{FF2B5EF4-FFF2-40B4-BE49-F238E27FC236}">
                <a16:creationId xmlns:a16="http://schemas.microsoft.com/office/drawing/2014/main" id="{95C92CA5-0838-8531-0959-E8A4FCBDC7EC}"/>
              </a:ext>
            </a:extLst>
          </p:cNvPr>
          <p:cNvSpPr>
            <a:spLocks noGrp="1" noChangeArrowheads="1"/>
          </p:cNvSpPr>
          <p:nvPr>
            <p:ph idx="1"/>
          </p:nvPr>
        </p:nvSpPr>
        <p:spPr bwMode="auto">
          <a:xfrm>
            <a:off x="432079" y="1554010"/>
            <a:ext cx="1051057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Conduct a Hazard Analysis:</a:t>
            </a:r>
            <a:r>
              <a:rPr kumimoji="0" lang="en-US" altLang="en-US" sz="1800" b="0" i="0" u="none" strike="noStrike" cap="none" normalizeH="0" baseline="0" dirty="0">
                <a:ln>
                  <a:noFill/>
                </a:ln>
                <a:solidFill>
                  <a:schemeClr val="tx1"/>
                </a:solidFill>
                <a:effectLst/>
                <a:latin typeface="Arial" panose="020B0604020202020204" pitchFamily="34" charset="0"/>
              </a:rPr>
              <a:t> Identify potential hazards that could affect food safety.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Determine Critical Control Points (CCPs):</a:t>
            </a:r>
            <a:r>
              <a:rPr kumimoji="0" lang="en-US" altLang="en-US" sz="1800" b="0" i="0" u="none" strike="noStrike" cap="none" normalizeH="0" baseline="0" dirty="0">
                <a:ln>
                  <a:noFill/>
                </a:ln>
                <a:solidFill>
                  <a:schemeClr val="tx1"/>
                </a:solidFill>
                <a:effectLst/>
                <a:latin typeface="Arial" panose="020B0604020202020204" pitchFamily="34" charset="0"/>
              </a:rPr>
              <a:t> Points in the process where control is essential to prevent or reduce hazards.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Establish Critical Limits:</a:t>
            </a:r>
            <a:r>
              <a:rPr kumimoji="0" lang="en-US" altLang="en-US" sz="1800" b="0" i="0" u="none" strike="noStrike" cap="none" normalizeH="0" baseline="0" dirty="0">
                <a:ln>
                  <a:noFill/>
                </a:ln>
                <a:solidFill>
                  <a:schemeClr val="tx1"/>
                </a:solidFill>
                <a:effectLst/>
                <a:latin typeface="Arial" panose="020B0604020202020204" pitchFamily="34" charset="0"/>
              </a:rPr>
              <a:t> Set maximum or minimum limits for each CCP to ensure control.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Monitor CCPs:</a:t>
            </a:r>
            <a:r>
              <a:rPr kumimoji="0" lang="en-US" altLang="en-US" sz="1800" b="0" i="0" u="none" strike="noStrike" cap="none" normalizeH="0" baseline="0" dirty="0">
                <a:ln>
                  <a:noFill/>
                </a:ln>
                <a:solidFill>
                  <a:schemeClr val="tx1"/>
                </a:solidFill>
                <a:effectLst/>
                <a:latin typeface="Arial" panose="020B0604020202020204" pitchFamily="34" charset="0"/>
              </a:rPr>
              <a:t> Regularly check and record data to ensure each CCP stays within the critical limits.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Establish Corrective Actions:</a:t>
            </a:r>
            <a:r>
              <a:rPr kumimoji="0" lang="en-US" altLang="en-US" sz="1800" b="0" i="0" u="none" strike="noStrike" cap="none" normalizeH="0" baseline="0" dirty="0">
                <a:ln>
                  <a:noFill/>
                </a:ln>
                <a:solidFill>
                  <a:schemeClr val="tx1"/>
                </a:solidFill>
                <a:effectLst/>
                <a:latin typeface="Arial" panose="020B0604020202020204" pitchFamily="34" charset="0"/>
              </a:rPr>
              <a:t> Define actions to be taken if monitoring indicates a CCP is not within the established limits.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Verify the System:</a:t>
            </a:r>
            <a:r>
              <a:rPr kumimoji="0" lang="en-US" altLang="en-US" sz="1800" b="0" i="0" u="none" strike="noStrike" cap="none" normalizeH="0" baseline="0" dirty="0">
                <a:ln>
                  <a:noFill/>
                </a:ln>
                <a:solidFill>
                  <a:schemeClr val="tx1"/>
                </a:solidFill>
                <a:effectLst/>
                <a:latin typeface="Arial" panose="020B0604020202020204" pitchFamily="34" charset="0"/>
              </a:rPr>
              <a:t> Ensure the HACCP system is working effectively through regular reviews and audits.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Record Keeping:</a:t>
            </a:r>
            <a:r>
              <a:rPr kumimoji="0" lang="en-US" altLang="en-US" sz="1800" b="0" i="0" u="none" strike="noStrike" cap="none" normalizeH="0" baseline="0" dirty="0">
                <a:ln>
                  <a:noFill/>
                </a:ln>
                <a:solidFill>
                  <a:schemeClr val="tx1"/>
                </a:solidFill>
                <a:effectLst/>
                <a:latin typeface="Arial" panose="020B0604020202020204" pitchFamily="34" charset="0"/>
              </a:rPr>
              <a:t> Maintain detailed documentation of all HACCP processes, monitoring, and corrective actions. </a:t>
            </a:r>
          </a:p>
        </p:txBody>
      </p:sp>
    </p:spTree>
    <p:extLst>
      <p:ext uri="{BB962C8B-B14F-4D97-AF65-F5344CB8AC3E}">
        <p14:creationId xmlns:p14="http://schemas.microsoft.com/office/powerpoint/2010/main" val="338991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3E73E-8523-38C3-AB2D-C574FCE85C58}"/>
              </a:ext>
            </a:extLst>
          </p:cNvPr>
          <p:cNvSpPr>
            <a:spLocks noGrp="1"/>
          </p:cNvSpPr>
          <p:nvPr>
            <p:ph type="title"/>
          </p:nvPr>
        </p:nvSpPr>
        <p:spPr/>
        <p:txBody>
          <a:bodyPr/>
          <a:lstStyle/>
          <a:p>
            <a:r>
              <a:rPr lang="en-US" dirty="0"/>
              <a:t>Importance of HACCP in the Industry</a:t>
            </a:r>
          </a:p>
        </p:txBody>
      </p:sp>
      <p:sp>
        <p:nvSpPr>
          <p:cNvPr id="3" name="Content Placeholder 2">
            <a:extLst>
              <a:ext uri="{FF2B5EF4-FFF2-40B4-BE49-F238E27FC236}">
                <a16:creationId xmlns:a16="http://schemas.microsoft.com/office/drawing/2014/main" id="{2F22231B-D5F0-3A9C-BBDC-C0CD3C67D37E}"/>
              </a:ext>
            </a:extLst>
          </p:cNvPr>
          <p:cNvSpPr>
            <a:spLocks noGrp="1"/>
          </p:cNvSpPr>
          <p:nvPr>
            <p:ph idx="1"/>
          </p:nvPr>
        </p:nvSpPr>
        <p:spPr>
          <a:xfrm>
            <a:off x="1103312" y="2052918"/>
            <a:ext cx="9608231" cy="4508656"/>
          </a:xfrm>
        </p:spPr>
        <p:txBody>
          <a:bodyPr>
            <a:normAutofit/>
          </a:bodyPr>
          <a:lstStyle/>
          <a:p>
            <a:r>
              <a:rPr lang="en-US" b="1" dirty="0"/>
              <a:t>Food Safety and Consumer Protection:</a:t>
            </a:r>
            <a:endParaRPr lang="en-US" dirty="0"/>
          </a:p>
          <a:p>
            <a:pPr>
              <a:buFont typeface="Arial" panose="020B0604020202020204" pitchFamily="34" charset="0"/>
              <a:buChar char="•"/>
            </a:pPr>
            <a:r>
              <a:rPr lang="en-US" dirty="0"/>
              <a:t>Ensures the safety of food products, protecting consumers from foodborne illnesses.</a:t>
            </a:r>
          </a:p>
          <a:p>
            <a:pPr>
              <a:buFont typeface="Arial" panose="020B0604020202020204" pitchFamily="34" charset="0"/>
              <a:buChar char="•"/>
            </a:pPr>
            <a:r>
              <a:rPr lang="en-US" dirty="0"/>
              <a:t>Builds trust and reputation for businesses by demonstrating a commitment to food safety.</a:t>
            </a:r>
          </a:p>
          <a:p>
            <a:r>
              <a:rPr lang="en-US" b="1" dirty="0"/>
              <a:t>Regulatory Compliance:</a:t>
            </a:r>
            <a:endParaRPr lang="en-US" dirty="0"/>
          </a:p>
          <a:p>
            <a:pPr>
              <a:buFont typeface="Arial" panose="020B0604020202020204" pitchFamily="34" charset="0"/>
              <a:buChar char="•"/>
            </a:pPr>
            <a:r>
              <a:rPr lang="en-US" dirty="0"/>
              <a:t>Many food safety regulations require HACCP compliance.</a:t>
            </a:r>
          </a:p>
          <a:p>
            <a:pPr>
              <a:buFont typeface="Arial" panose="020B0604020202020204" pitchFamily="34" charset="0"/>
              <a:buChar char="•"/>
            </a:pPr>
            <a:r>
              <a:rPr lang="en-US" dirty="0"/>
              <a:t>Helps businesses avoid fines, legal issues, and potential shutdowns.</a:t>
            </a:r>
          </a:p>
          <a:p>
            <a:r>
              <a:rPr lang="en-US" b="1" dirty="0"/>
              <a:t>Quality Assurance:</a:t>
            </a:r>
            <a:endParaRPr lang="en-US" dirty="0"/>
          </a:p>
          <a:p>
            <a:pPr>
              <a:buFont typeface="Arial" panose="020B0604020202020204" pitchFamily="34" charset="0"/>
              <a:buChar char="•"/>
            </a:pPr>
            <a:r>
              <a:rPr lang="en-US" dirty="0"/>
              <a:t>Maintains consistent quality of food products.</a:t>
            </a:r>
          </a:p>
          <a:p>
            <a:pPr>
              <a:buFont typeface="Arial" panose="020B0604020202020204" pitchFamily="34" charset="0"/>
              <a:buChar char="•"/>
            </a:pPr>
            <a:r>
              <a:rPr lang="en-US" dirty="0"/>
              <a:t>Reduces waste and spoilage by controlling hazards at critical points</a:t>
            </a:r>
          </a:p>
          <a:p>
            <a:pPr marL="0" indent="0">
              <a:buNone/>
            </a:pPr>
            <a:endParaRPr lang="en-US" dirty="0"/>
          </a:p>
        </p:txBody>
      </p:sp>
    </p:spTree>
    <p:extLst>
      <p:ext uri="{BB962C8B-B14F-4D97-AF65-F5344CB8AC3E}">
        <p14:creationId xmlns:p14="http://schemas.microsoft.com/office/powerpoint/2010/main" val="382502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278B-E332-DBB8-51F4-05013EB41EDD}"/>
              </a:ext>
            </a:extLst>
          </p:cNvPr>
          <p:cNvSpPr>
            <a:spLocks noGrp="1"/>
          </p:cNvSpPr>
          <p:nvPr>
            <p:ph type="title"/>
          </p:nvPr>
        </p:nvSpPr>
        <p:spPr/>
        <p:txBody>
          <a:bodyPr/>
          <a:lstStyle/>
          <a:p>
            <a:r>
              <a:rPr lang="en-US" dirty="0"/>
              <a:t>How Our Products Support HACCP Compliance</a:t>
            </a:r>
          </a:p>
        </p:txBody>
      </p:sp>
      <p:sp>
        <p:nvSpPr>
          <p:cNvPr id="3" name="Content Placeholder 2">
            <a:extLst>
              <a:ext uri="{FF2B5EF4-FFF2-40B4-BE49-F238E27FC236}">
                <a16:creationId xmlns:a16="http://schemas.microsoft.com/office/drawing/2014/main" id="{B676EEE1-F883-5485-F854-29EBC995E356}"/>
              </a:ext>
            </a:extLst>
          </p:cNvPr>
          <p:cNvSpPr>
            <a:spLocks noGrp="1"/>
          </p:cNvSpPr>
          <p:nvPr>
            <p:ph idx="1"/>
          </p:nvPr>
        </p:nvSpPr>
        <p:spPr/>
        <p:txBody>
          <a:bodyPr>
            <a:normAutofit fontScale="77500" lnSpcReduction="20000"/>
          </a:bodyPr>
          <a:lstStyle/>
          <a:p>
            <a:r>
              <a:rPr lang="en-US" b="1" dirty="0"/>
              <a:t>Temperature Control:</a:t>
            </a:r>
            <a:endParaRPr lang="en-US" dirty="0"/>
          </a:p>
          <a:p>
            <a:pPr>
              <a:buFont typeface="Arial" panose="020B0604020202020204" pitchFamily="34" charset="0"/>
              <a:buChar char="•"/>
            </a:pPr>
            <a:r>
              <a:rPr lang="en-US" dirty="0"/>
              <a:t>Our walk-in coolers and freezers are designed to maintain consistent temperatures, which is crucial for preventing microbial growth.</a:t>
            </a:r>
          </a:p>
          <a:p>
            <a:pPr>
              <a:buFont typeface="Arial" panose="020B0604020202020204" pitchFamily="34" charset="0"/>
              <a:buChar char="•"/>
            </a:pPr>
            <a:r>
              <a:rPr lang="en-US" dirty="0"/>
              <a:t>Digital temperature monitoring systems provide real-time data and alerts for any deviations from set limits.</a:t>
            </a:r>
          </a:p>
          <a:p>
            <a:r>
              <a:rPr lang="en-US" b="1" dirty="0"/>
              <a:t>Reliable Equipment:</a:t>
            </a:r>
            <a:endParaRPr lang="en-US" dirty="0"/>
          </a:p>
          <a:p>
            <a:pPr>
              <a:buFont typeface="Arial" panose="020B0604020202020204" pitchFamily="34" charset="0"/>
              <a:buChar char="•"/>
            </a:pPr>
            <a:r>
              <a:rPr lang="en-US" dirty="0"/>
              <a:t>Built with high-quality materials to ensure durability and easy cleaning, reducing the risk of contamination.</a:t>
            </a:r>
          </a:p>
          <a:p>
            <a:pPr>
              <a:buFont typeface="Arial" panose="020B0604020202020204" pitchFamily="34" charset="0"/>
              <a:buChar char="•"/>
            </a:pPr>
            <a:r>
              <a:rPr lang="en-US" dirty="0"/>
              <a:t>Regular maintenance features and easy access for servicing help maintain optimal performance.</a:t>
            </a:r>
          </a:p>
          <a:p>
            <a:r>
              <a:rPr lang="en-US" b="1" dirty="0"/>
              <a:t>Custom Solutions:</a:t>
            </a:r>
            <a:endParaRPr lang="en-US" dirty="0"/>
          </a:p>
          <a:p>
            <a:pPr>
              <a:buFont typeface="Arial" panose="020B0604020202020204" pitchFamily="34" charset="0"/>
              <a:buChar char="•"/>
            </a:pPr>
            <a:r>
              <a:rPr lang="en-US" dirty="0"/>
              <a:t>We offer customizable options to meet specific needs, ensuring that our units fit seamlessly into our customers' HACCP plans.</a:t>
            </a:r>
          </a:p>
          <a:p>
            <a:pPr>
              <a:buFont typeface="Arial" panose="020B0604020202020204" pitchFamily="34" charset="0"/>
              <a:buChar char="•"/>
            </a:pPr>
            <a:r>
              <a:rPr lang="en-US" dirty="0"/>
              <a:t>Our design team works with customers to identify the best configurations for their unique requirements.</a:t>
            </a:r>
          </a:p>
          <a:p>
            <a:endParaRPr lang="en-US" dirty="0"/>
          </a:p>
        </p:txBody>
      </p:sp>
    </p:spTree>
    <p:extLst>
      <p:ext uri="{BB962C8B-B14F-4D97-AF65-F5344CB8AC3E}">
        <p14:creationId xmlns:p14="http://schemas.microsoft.com/office/powerpoint/2010/main" val="19391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556E3-E721-45FB-2878-29AB5CD56C29}"/>
              </a:ext>
            </a:extLst>
          </p:cNvPr>
          <p:cNvSpPr>
            <a:spLocks noGrp="1"/>
          </p:cNvSpPr>
          <p:nvPr>
            <p:ph type="title"/>
          </p:nvPr>
        </p:nvSpPr>
        <p:spPr/>
        <p:txBody>
          <a:bodyPr/>
          <a:lstStyle/>
          <a:p>
            <a:r>
              <a:rPr lang="en-US" dirty="0"/>
              <a:t>Communicating the Benefits to Customers</a:t>
            </a:r>
          </a:p>
        </p:txBody>
      </p:sp>
      <p:sp>
        <p:nvSpPr>
          <p:cNvPr id="3" name="Content Placeholder 2">
            <a:extLst>
              <a:ext uri="{FF2B5EF4-FFF2-40B4-BE49-F238E27FC236}">
                <a16:creationId xmlns:a16="http://schemas.microsoft.com/office/drawing/2014/main" id="{A07208D5-0B0D-2AA2-7266-856361C1DEF4}"/>
              </a:ext>
            </a:extLst>
          </p:cNvPr>
          <p:cNvSpPr>
            <a:spLocks noGrp="1"/>
          </p:cNvSpPr>
          <p:nvPr>
            <p:ph idx="1"/>
          </p:nvPr>
        </p:nvSpPr>
        <p:spPr/>
        <p:txBody>
          <a:bodyPr/>
          <a:lstStyle/>
          <a:p>
            <a:r>
              <a:rPr lang="en-US" b="1" dirty="0"/>
              <a:t>Understanding Customer Needs:</a:t>
            </a:r>
            <a:endParaRPr lang="en-US" dirty="0"/>
          </a:p>
          <a:p>
            <a:pPr>
              <a:buFont typeface="Arial" panose="020B0604020202020204" pitchFamily="34" charset="0"/>
              <a:buChar char="•"/>
            </a:pPr>
            <a:r>
              <a:rPr lang="en-US" dirty="0"/>
              <a:t>Ask questions to understand their current HACCP procedures and pain points.</a:t>
            </a:r>
          </a:p>
          <a:p>
            <a:pPr>
              <a:buFont typeface="Arial" panose="020B0604020202020204" pitchFamily="34" charset="0"/>
              <a:buChar char="•"/>
            </a:pPr>
            <a:r>
              <a:rPr lang="en-US" dirty="0"/>
              <a:t>Highlight how our products address these specific needs and support their HACCP compliance.</a:t>
            </a:r>
          </a:p>
          <a:p>
            <a:r>
              <a:rPr lang="en-US" b="1" dirty="0"/>
              <a:t>Product Features and Benefits:</a:t>
            </a:r>
            <a:endParaRPr lang="en-US" dirty="0"/>
          </a:p>
          <a:p>
            <a:pPr>
              <a:buFont typeface="Arial" panose="020B0604020202020204" pitchFamily="34" charset="0"/>
              <a:buChar char="•"/>
            </a:pPr>
            <a:r>
              <a:rPr lang="en-US" dirty="0"/>
              <a:t>Emphasize the consistent temperature control, reliability, and ease of maintenance of our walk-in coolers and freezers.</a:t>
            </a:r>
          </a:p>
          <a:p>
            <a:pPr>
              <a:buFont typeface="Arial" panose="020B0604020202020204" pitchFamily="34" charset="0"/>
              <a:buChar char="•"/>
            </a:pPr>
            <a:r>
              <a:rPr lang="en-US" dirty="0"/>
              <a:t>Discuss the importance of real-time temperature monitoring and how it helps maintain food safety.</a:t>
            </a:r>
          </a:p>
          <a:p>
            <a:endParaRPr lang="en-US" dirty="0"/>
          </a:p>
        </p:txBody>
      </p:sp>
    </p:spTree>
    <p:extLst>
      <p:ext uri="{BB962C8B-B14F-4D97-AF65-F5344CB8AC3E}">
        <p14:creationId xmlns:p14="http://schemas.microsoft.com/office/powerpoint/2010/main" val="321693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TotalTime>
  <Words>572</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Understanding HACCP</vt:lpstr>
      <vt:lpstr>Learning Objectives </vt:lpstr>
      <vt:lpstr>Introduction to HACCP</vt:lpstr>
      <vt:lpstr>The Seven Principles of HACCP:</vt:lpstr>
      <vt:lpstr>Importance of HACCP in the Industry</vt:lpstr>
      <vt:lpstr>How Our Products Support HACCP Compliance</vt:lpstr>
      <vt:lpstr>Communicating the Benefits to Customers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Crosby</dc:creator>
  <cp:lastModifiedBy>Katie Crosby</cp:lastModifiedBy>
  <cp:revision>1</cp:revision>
  <dcterms:created xsi:type="dcterms:W3CDTF">2024-07-12T16:10:20Z</dcterms:created>
  <dcterms:modified xsi:type="dcterms:W3CDTF">2024-07-12T16:20:48Z</dcterms:modified>
</cp:coreProperties>
</file>